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627" r:id="rId2"/>
    <p:sldId id="623" r:id="rId3"/>
    <p:sldId id="641" r:id="rId4"/>
    <p:sldId id="620" r:id="rId5"/>
    <p:sldId id="633" r:id="rId6"/>
    <p:sldId id="636" r:id="rId7"/>
    <p:sldId id="256" r:id="rId8"/>
    <p:sldId id="263" r:id="rId9"/>
    <p:sldId id="576" r:id="rId10"/>
    <p:sldId id="638" r:id="rId11"/>
    <p:sldId id="647" r:id="rId12"/>
    <p:sldId id="639" r:id="rId13"/>
    <p:sldId id="648" r:id="rId14"/>
    <p:sldId id="640" r:id="rId15"/>
    <p:sldId id="649" r:id="rId16"/>
    <p:sldId id="634" r:id="rId17"/>
    <p:sldId id="642" r:id="rId18"/>
    <p:sldId id="643" r:id="rId19"/>
    <p:sldId id="645" r:id="rId20"/>
    <p:sldId id="646" r:id="rId21"/>
    <p:sldId id="644" r:id="rId22"/>
    <p:sldId id="351" r:id="rId23"/>
    <p:sldId id="463" r:id="rId24"/>
    <p:sldId id="61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8" autoAdjust="0"/>
    <p:restoredTop sz="91441" autoAdjust="0"/>
  </p:normalViewPr>
  <p:slideViewPr>
    <p:cSldViewPr snapToGrid="0">
      <p:cViewPr varScale="1">
        <p:scale>
          <a:sx n="73" d="100"/>
          <a:sy n="73" d="100"/>
        </p:scale>
        <p:origin x="57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1741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1507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8955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382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8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5186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194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388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242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39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884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705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996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111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519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47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169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902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19/08/2019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12231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Equilibrium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will transfer from an object at a higher temperature to one at a lower temperature.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both objects will reach the same temperature, the transfer of energy stops.</a:t>
            </a:r>
          </a:p>
          <a:p>
            <a:endParaRPr lang="en-AU" sz="2800" dirty="0" smtClean="0"/>
          </a:p>
          <a:p>
            <a:r>
              <a:rPr lang="en-AU" sz="2800" dirty="0" smtClean="0"/>
              <a:t>In your own words, describe what is meant by </a:t>
            </a:r>
            <a:r>
              <a:rPr lang="en-AU" sz="2800" b="1" dirty="0" smtClean="0"/>
              <a:t>thermal equilibrium</a:t>
            </a:r>
            <a:r>
              <a:rPr lang="en-AU" sz="28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9339" b="5349"/>
          <a:stretch/>
        </p:blipFill>
        <p:spPr>
          <a:xfrm>
            <a:off x="2498652" y="4050771"/>
            <a:ext cx="2200940" cy="2561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0694" r="28171" b="5349"/>
          <a:stretch/>
        </p:blipFill>
        <p:spPr>
          <a:xfrm>
            <a:off x="4699592" y="4050771"/>
            <a:ext cx="1685260" cy="2561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1861" b="5349"/>
          <a:stretch/>
        </p:blipFill>
        <p:spPr>
          <a:xfrm>
            <a:off x="6384852" y="4050771"/>
            <a:ext cx="1523113" cy="25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Conduction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is transferred from hot to cold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two objects are in direct contact, thermal energy is transferred through </a:t>
            </a:r>
            <a:r>
              <a:rPr lang="en-AU" sz="2800" b="1" dirty="0" smtClean="0"/>
              <a:t>conduction</a:t>
            </a:r>
            <a:r>
              <a:rPr lang="en-AU" sz="2800" dirty="0" smtClean="0"/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1277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Which way is heat transferred between two objects?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770" t="8777"/>
          <a:stretch/>
        </p:blipFill>
        <p:spPr>
          <a:xfrm>
            <a:off x="7673009" y="4582285"/>
            <a:ext cx="4418671" cy="2187718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61405"/>
              </p:ext>
            </p:extLst>
          </p:nvPr>
        </p:nvGraphicFramePr>
        <p:xfrm>
          <a:off x="8974125" y="1351736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is heat transferred by conduction?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84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Conduction</a:t>
            </a:r>
            <a:endParaRPr lang="en-AU" sz="2800" b="1" dirty="0"/>
          </a:p>
          <a:p>
            <a:r>
              <a:rPr lang="en-AU" sz="2800" dirty="0" smtClean="0"/>
              <a:t>Consider what happens when an ice cube sits in your hand: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particles in your hand are at a higher temperature, so they have more kinetic energy and vibrate faster.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quickly vibrating particles in your hand bump into the slower moving particles in the ice cube.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the particles collide, energy transfers from your hand to the ice cube, causing it to warm up.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126504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way is heat transferred in this situation?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770" t="8777"/>
          <a:stretch/>
        </p:blipFill>
        <p:spPr>
          <a:xfrm>
            <a:off x="7673009" y="4582285"/>
            <a:ext cx="4418671" cy="2187718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63050"/>
              </p:ext>
            </p:extLst>
          </p:nvPr>
        </p:nvGraphicFramePr>
        <p:xfrm>
          <a:off x="8974125" y="1351736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thermal energy move from your hand to the ice cube?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097654"/>
              </p:ext>
            </p:extLst>
          </p:nvPr>
        </p:nvGraphicFramePr>
        <p:xfrm>
          <a:off x="8947744" y="2829584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what happens when you stand barefoot on hot ground.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1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79" y="4545070"/>
            <a:ext cx="3761547" cy="2264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Convection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</a:t>
            </a:r>
            <a:r>
              <a:rPr lang="en-AU" sz="2800" dirty="0" smtClean="0"/>
              <a:t>hermal energy moves by </a:t>
            </a:r>
            <a:r>
              <a:rPr lang="en-AU" sz="2800" b="1" dirty="0" smtClean="0"/>
              <a:t>convection</a:t>
            </a:r>
            <a:r>
              <a:rPr lang="en-AU" sz="2800" dirty="0" smtClean="0"/>
              <a:t> in liquids and gases.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Convection currents carry thermal energy through liquids and gases as the particles move.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039177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is thermal energy transferred by convection?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7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79" y="4545070"/>
            <a:ext cx="3761547" cy="2264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9741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Convection</a:t>
            </a:r>
            <a:endParaRPr lang="en-AU" sz="2800" b="1" dirty="0"/>
          </a:p>
          <a:p>
            <a:r>
              <a:rPr lang="en-AU" sz="2800" dirty="0" smtClean="0"/>
              <a:t>Consider what happens when water is heated in a saucepan: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is transferred from the saucepan to the water through conduction.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water particles in contact with the metal heat up and </a:t>
            </a:r>
            <a:r>
              <a:rPr lang="en-AU" sz="2800" smtClean="0"/>
              <a:t>the liquid becomes </a:t>
            </a:r>
            <a:r>
              <a:rPr lang="en-AU" sz="2800" dirty="0" smtClean="0"/>
              <a:t>less dense.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heated particles begin to rise, and cooler ones take their place.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heated water particles take thermal energy with them as they move.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508280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thermal energy transfer from pan to water?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662176"/>
              </p:ext>
            </p:extLst>
          </p:nvPr>
        </p:nvGraphicFramePr>
        <p:xfrm>
          <a:off x="8974125" y="1351736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how thermal energy moves within a liquid.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65167"/>
              </p:ext>
            </p:extLst>
          </p:nvPr>
        </p:nvGraphicFramePr>
        <p:xfrm>
          <a:off x="8974125" y="2555264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Name another situation where thermal energy is transferred by convection.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4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4725"/>
          <a:stretch/>
        </p:blipFill>
        <p:spPr>
          <a:xfrm>
            <a:off x="7429500" y="4620053"/>
            <a:ext cx="4762500" cy="2052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Radiation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Radiation</a:t>
            </a:r>
            <a:r>
              <a:rPr lang="en-AU" sz="2800" dirty="0" smtClean="0"/>
              <a:t> is the transfer of energy across space or through another substance without heating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All objects </a:t>
            </a:r>
            <a:r>
              <a:rPr lang="en-AU" sz="2800" dirty="0" smtClean="0">
                <a:cs typeface="Calibri Light" panose="020F0302020204030204" pitchFamily="34" charset="0"/>
              </a:rPr>
              <a:t>emit radiation – the hotter an object is, the more radiation it gives off.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Radiation can be in many forms including visible light,</a:t>
            </a:r>
            <a:r>
              <a:rPr lang="en-AU" sz="2800" dirty="0"/>
              <a:t> </a:t>
            </a:r>
            <a:r>
              <a:rPr lang="en-AU" sz="2800" dirty="0" smtClean="0"/>
              <a:t>microwaves or infrared radiation, which we sense as heat.</a:t>
            </a:r>
          </a:p>
          <a:p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716476"/>
              </p:ext>
            </p:extLst>
          </p:nvPr>
        </p:nvGraphicFramePr>
        <p:xfrm>
          <a:off x="8974125" y="148208"/>
          <a:ext cx="3064789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radiation?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56248"/>
              </p:ext>
            </p:extLst>
          </p:nvPr>
        </p:nvGraphicFramePr>
        <p:xfrm>
          <a:off x="8974125" y="108675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How is temperature related to the amount of radiation?</a:t>
                      </a:r>
                      <a:endParaRPr lang="en-AU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79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4725"/>
          <a:stretch/>
        </p:blipFill>
        <p:spPr>
          <a:xfrm>
            <a:off x="7429500" y="4620053"/>
            <a:ext cx="4762500" cy="2052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Radiation</a:t>
            </a:r>
            <a:endParaRPr lang="en-AU" sz="2800" b="1" dirty="0"/>
          </a:p>
          <a:p>
            <a:r>
              <a:rPr lang="en-AU" sz="2800" dirty="0" smtClean="0"/>
              <a:t>Consider what happens when an object is placed in front of a campfire: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fire emits thermal energy as infrared radiation.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thermal energy travels through the air without heating the air.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object absorbs the thermal energy and increases in temperature.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07040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temperature related to the amount of radiation?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58710"/>
              </p:ext>
            </p:extLst>
          </p:nvPr>
        </p:nvGraphicFramePr>
        <p:xfrm>
          <a:off x="8974125" y="1351736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how thermal energy is transferred by radiation.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67690"/>
              </p:ext>
            </p:extLst>
          </p:nvPr>
        </p:nvGraphicFramePr>
        <p:xfrm>
          <a:off x="8974125" y="2555264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Name another situation where thermal energy is transferred </a:t>
                      </a:r>
                      <a:r>
                        <a:rPr lang="en-AU" baseline="0" smtClean="0"/>
                        <a:t>by radiation.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28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from the soup to the spoon through conduction because the two objects are in direct contact.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1843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25" y="3771901"/>
            <a:ext cx="3737923" cy="249194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098445" y="2598199"/>
            <a:ext cx="3732934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A spoon warms up when it is put into soup.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70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from the Sun to your body through radiation because the energy is being transferred through space.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8098445" y="2598199"/>
            <a:ext cx="3732934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Your body warms up when you lie in the Sun.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1026" name="Picture 2" descr="Image result for dog lying on beach tow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 r="15019"/>
          <a:stretch/>
        </p:blipFill>
        <p:spPr bwMode="auto">
          <a:xfrm>
            <a:off x="8098445" y="3582541"/>
            <a:ext cx="3496236" cy="29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around the room through convection because the energy is being transferred by moving particles in a gas.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8098445" y="2598199"/>
            <a:ext cx="3732934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A heater warming up a room.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43" y="3771902"/>
            <a:ext cx="4930791" cy="29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________________ through __________ because the energy is being transferred _______________________________.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7225553" y="2598199"/>
            <a:ext cx="4779188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Heat from the coals of a campfire cooks marshmallows.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53" y="3962400"/>
            <a:ext cx="4880162" cy="27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243" y="2783879"/>
            <a:ext cx="5137528" cy="2452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smtClean="0">
                <a:solidFill>
                  <a:srgbClr val="00B0F0"/>
                </a:solidFill>
                <a:latin typeface="+mn-lt"/>
              </a:rPr>
              <a:t>The _____ has higher thermal energy and will transfer heat to ____________.  The ________ gains heat from the _______ until they are the same temperature.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252918"/>
              </p:ext>
            </p:extLst>
          </p:nvPr>
        </p:nvGraphicFramePr>
        <p:xfrm>
          <a:off x="1243" y="830358"/>
          <a:ext cx="5554269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542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Heat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object with higher thermal energy.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direction of energy transfer.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Describe what will happen to the temperature of the objects.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5698144" y="830358"/>
            <a:ext cx="5083269" cy="23540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You make a cup of tea and leave the spoon in the cup.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68" y="2986842"/>
            <a:ext cx="3631019" cy="204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________________ through __________ because the energy is being transferred _______________________________.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7225552" y="2598199"/>
            <a:ext cx="5097929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Heat moves up the metal fork used to toast your marshmallows.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53" y="3962400"/>
            <a:ext cx="4880162" cy="27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5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________________ through __________ because the energy is being transferred _______________________________.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6556664" y="2597599"/>
            <a:ext cx="2898112" cy="2703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Rice moves through water as it is heated and cooked.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5" name="Convection current demo, rice and plate tectonic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0281" y="2231507"/>
            <a:ext cx="2479489" cy="44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6899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how thermal energy is transferred through different methods will help you understand how thermal energy moves from one object to another.</a:t>
            </a:r>
          </a:p>
          <a:p>
            <a:endParaRPr lang="en-AU" sz="2800" dirty="0"/>
          </a:p>
          <a:p>
            <a:r>
              <a:rPr lang="en-AU" sz="2800" dirty="0" smtClean="0"/>
              <a:t>More than one method of energy transfer can occur at the same time and can be used to explain natural phenomena, for example sea breezes.</a:t>
            </a:r>
          </a:p>
          <a:p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Sun transfers thermal energy to the land through radiation.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from the land is transferred to the air through conduction.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Convection currents cause warm air to rise 				            and cool air from over the oceans to move 				           onto the land.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841" y="4147671"/>
            <a:ext cx="5289384" cy="26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Which way does thermal energy move?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548590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33365"/>
            <a:ext cx="11451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Match the method of energy transfer to its definition.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Energy transfer though movement of particles in a liquid or gas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Energy transfer through another substance without it being heated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Energy transfer between two objects in direct contact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657D86-99B7-4295-994D-BA25464B1A90}"/>
              </a:ext>
            </a:extLst>
          </p:cNvPr>
          <p:cNvSpPr txBox="1"/>
          <p:nvPr/>
        </p:nvSpPr>
        <p:spPr>
          <a:xfrm>
            <a:off x="-1" y="4244301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6E3605-FFA2-4D3E-988D-BB783EB6FD9F}"/>
              </a:ext>
            </a:extLst>
          </p:cNvPr>
          <p:cNvSpPr txBox="1"/>
          <p:nvPr/>
        </p:nvSpPr>
        <p:spPr>
          <a:xfrm>
            <a:off x="-71719" y="4950170"/>
            <a:ext cx="1182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Identify the methods of energy transfer in the picture.  Explain your choices.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753204" y="148208"/>
            <a:ext cx="5183091" cy="3776252"/>
            <a:chOff x="6753204" y="148208"/>
            <a:chExt cx="5183091" cy="37762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3204" y="148208"/>
              <a:ext cx="5183091" cy="377625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129929" y="886871"/>
              <a:ext cx="1293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mtClean="0"/>
                <a:t>1</a:t>
              </a:r>
              <a:endParaRPr lang="en-A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41609" y="714599"/>
              <a:ext cx="10069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948025" y="2591024"/>
              <a:ext cx="8076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3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584775"/>
            <a:ext cx="11839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“Energy Transfer” worksheet on your device or on a paper copy.</a:t>
            </a:r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243" y="2783879"/>
            <a:ext cx="5137528" cy="2452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smtClean="0">
                <a:solidFill>
                  <a:srgbClr val="00B0F0"/>
                </a:solidFill>
                <a:latin typeface="+mn-lt"/>
              </a:rPr>
              <a:t>The _____ has higher thermal energy and will transfer heat to ____________.  The ________ gains heat from the _______ until they are the same temperature.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252918"/>
              </p:ext>
            </p:extLst>
          </p:nvPr>
        </p:nvGraphicFramePr>
        <p:xfrm>
          <a:off x="1243" y="830358"/>
          <a:ext cx="5554269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542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smtClean="0"/>
                        <a:t>Describing Heat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Identify the object with higher thermal energy.</a:t>
                      </a: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State the direction of energy transfer.</a:t>
                      </a: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Describe what will happen to the temperature of the objects.</a:t>
                      </a: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5698145" y="830358"/>
            <a:ext cx="3732934" cy="23540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On a hot day you go swimming at the beach.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3" y="2598198"/>
            <a:ext cx="3671777" cy="275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5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97418"/>
              </p:ext>
            </p:extLst>
          </p:nvPr>
        </p:nvGraphicFramePr>
        <p:xfrm>
          <a:off x="1243" y="830358"/>
          <a:ext cx="6856757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67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Comparing Thermal Energy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whether the temperature or the volume of the objects is the same.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Same temperature = larger object has more thermal energy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Same volume = hotter object has more thermal energy</a:t>
                      </a:r>
                    </a:p>
                    <a:p>
                      <a:pPr marL="457200" indent="-457200">
                        <a:buFont typeface="+mj-lt"/>
                        <a:buAutoNum type="arabicPeriod" startAt="3"/>
                      </a:pPr>
                      <a:r>
                        <a:rPr lang="en-AU" sz="2000" b="0" baseline="0" dirty="0" smtClean="0"/>
                        <a:t>Explain why the object has more thermal energy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275" t="44436" r="10721"/>
          <a:stretch/>
        </p:blipFill>
        <p:spPr>
          <a:xfrm>
            <a:off x="5539562" y="3119564"/>
            <a:ext cx="6358270" cy="339776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3184451"/>
            <a:ext cx="5848350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objects are the same ________. The __________ has more thermal energy because 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626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97418"/>
              </p:ext>
            </p:extLst>
          </p:nvPr>
        </p:nvGraphicFramePr>
        <p:xfrm>
          <a:off x="1243" y="830358"/>
          <a:ext cx="6856757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67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Comparing Thermal Energy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whether the temperature or the volume of the objects is the same.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Same temperature = larger object has more thermal energy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Same volume = hotter object has more thermal energy</a:t>
                      </a:r>
                    </a:p>
                    <a:p>
                      <a:pPr marL="457200" indent="-457200">
                        <a:buFont typeface="+mj-lt"/>
                        <a:buAutoNum type="arabicPeriod" startAt="3"/>
                      </a:pPr>
                      <a:r>
                        <a:rPr lang="en-AU" sz="2000" b="0" baseline="0" dirty="0" smtClean="0"/>
                        <a:t>Explain why the object has more thermal energy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5963" r="51438" b="7760"/>
          <a:stretch/>
        </p:blipFill>
        <p:spPr>
          <a:xfrm>
            <a:off x="6858000" y="3214354"/>
            <a:ext cx="3700002" cy="257175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3184451"/>
            <a:ext cx="5848350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objects are the same ________. The __________ has more thermal energy because 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4788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0000" t="6306" r="1778" b="10027"/>
          <a:stretch/>
        </p:blipFill>
        <p:spPr>
          <a:xfrm>
            <a:off x="7106536" y="2257037"/>
            <a:ext cx="3522325" cy="40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5848350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objects are the same ________. The __________ has more thermal energy because 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97418"/>
              </p:ext>
            </p:extLst>
          </p:nvPr>
        </p:nvGraphicFramePr>
        <p:xfrm>
          <a:off x="1243" y="830358"/>
          <a:ext cx="6856757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67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Comparing Thermal Energy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whether the temperature or the volume of the objects is the same.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Same temperature = larger object has more thermal energy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Same volume = hotter object has more thermal energy</a:t>
                      </a:r>
                    </a:p>
                    <a:p>
                      <a:pPr marL="457200" indent="-457200">
                        <a:buFont typeface="+mj-lt"/>
                        <a:buAutoNum type="arabicPeriod" startAt="3"/>
                      </a:pPr>
                      <a:r>
                        <a:rPr lang="en-AU" sz="2000" b="0" baseline="0" dirty="0" smtClean="0"/>
                        <a:t>Explain why the object has more thermal energy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0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F0"/>
            </a:solidFill>
          </a:ln>
        </p:spPr>
        <p:txBody>
          <a:bodyPr anchor="ctr"/>
          <a:lstStyle/>
          <a:p>
            <a:r>
              <a:rPr lang="en-AU" dirty="0" smtClean="0"/>
              <a:t>Methods of Thermal    Energy Transfer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142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199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Identify and describe the three methods through which thermal energy is transferred.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70462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Think, Pair, Share:  What happens to your body temperature when you lie on a towel in the Sun at the beach?</a:t>
            </a:r>
          </a:p>
        </p:txBody>
      </p:sp>
      <p:pic>
        <p:nvPicPr>
          <p:cNvPr id="7" name="Picture 2" descr="Image result for dog lying on beach tow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 r="15019"/>
          <a:stretch/>
        </p:blipFill>
        <p:spPr bwMode="auto">
          <a:xfrm>
            <a:off x="7775388" y="3309817"/>
            <a:ext cx="3819293" cy="322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5230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is transferred from hot objects to colder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energy transfer continues until the objects reach thermal equilibrium.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1505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way is heat transferred?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14295"/>
              </p:ext>
            </p:extLst>
          </p:nvPr>
        </p:nvGraphicFramePr>
        <p:xfrm>
          <a:off x="9523075" y="1363731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your own words, describe thermal equilibrium.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9339" b="5349"/>
          <a:stretch/>
        </p:blipFill>
        <p:spPr>
          <a:xfrm>
            <a:off x="2822945" y="3242697"/>
            <a:ext cx="2200940" cy="2561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0694" r="28171" b="5349"/>
          <a:stretch/>
        </p:blipFill>
        <p:spPr>
          <a:xfrm>
            <a:off x="5023885" y="3242697"/>
            <a:ext cx="1685260" cy="2561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1861" b="5349"/>
          <a:stretch/>
        </p:blipFill>
        <p:spPr>
          <a:xfrm>
            <a:off x="6709145" y="3242697"/>
            <a:ext cx="1523113" cy="25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61305</TotalTime>
  <Words>1747</Words>
  <Application>Microsoft Office PowerPoint</Application>
  <PresentationFormat>Widescreen</PresentationFormat>
  <Paragraphs>225</Paragraphs>
  <Slides>24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of Thermal    Energy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janelle.lagrange@gmail.com</cp:lastModifiedBy>
  <cp:revision>838</cp:revision>
  <dcterms:created xsi:type="dcterms:W3CDTF">2017-01-28T08:32:28Z</dcterms:created>
  <dcterms:modified xsi:type="dcterms:W3CDTF">2019-08-19T01:03:17Z</dcterms:modified>
</cp:coreProperties>
</file>